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27" r:id="rId2"/>
    <p:sldId id="365" r:id="rId3"/>
    <p:sldId id="428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40" r:id="rId12"/>
    <p:sldId id="429" r:id="rId13"/>
    <p:sldId id="430" r:id="rId14"/>
    <p:sldId id="431" r:id="rId15"/>
    <p:sldId id="432" r:id="rId16"/>
    <p:sldId id="453" r:id="rId17"/>
    <p:sldId id="462" r:id="rId18"/>
    <p:sldId id="461" r:id="rId19"/>
    <p:sldId id="463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72" r:id="rId29"/>
    <p:sldId id="473" r:id="rId30"/>
    <p:sldId id="474" r:id="rId31"/>
    <p:sldId id="475" r:id="rId32"/>
    <p:sldId id="476" r:id="rId33"/>
    <p:sldId id="477" r:id="rId34"/>
    <p:sldId id="478" r:id="rId35"/>
    <p:sldId id="47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4" autoAdjust="0"/>
    <p:restoredTop sz="94671"/>
  </p:normalViewPr>
  <p:slideViewPr>
    <p:cSldViewPr snapToGrid="0">
      <p:cViewPr varScale="1">
        <p:scale>
          <a:sx n="108" d="100"/>
          <a:sy n="108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11EF7-9418-409E-8CCA-177318C3AA5C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281A5-C959-433E-AB21-F7B54C5B1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738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ko-KR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ko-KR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파일메뉴에서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“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새 텍스트 파일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”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을 클릭하고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demo.py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라는 이름으로 파일을 저장해서 아래와 같이 작성해 봅니다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 윈도우 탐색기를 사용해서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C: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드라이브에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work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라는 폴더를 미리 만들어 둡니다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 여기에 작업하는 모든 파일들을 저장하려고 합니다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 이 과정에서는 별도의 언급이 없으면 기본 폴더로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c:\work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를 사용하도록 합니다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Visual Studio Code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에서 파일 메뉴의 저장을 클릭합니다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en-US" altLang="ko-KR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result = 3 + 5 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print(result)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간단하게 위의 코드를 작성하고 마우스 오른쪽 버튼을 클릭해서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“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터미널에서 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Python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파일 실행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(Run python file in terminal)”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을 클릭해서 실행합니다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>
                <a:latin typeface="굴림체" panose="020B0609000101010101" pitchFamily="49" charset="-127"/>
                <a:ea typeface="굴림체" panose="020B0609000101010101" pitchFamily="49" charset="-127"/>
              </a:rPr>
              <a:t> 하단에 오픈된 터미널을 통해 결과를 확인할 수 있습니다</a:t>
            </a:r>
            <a:r>
              <a:rPr lang="en-US" altLang="ko-KR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</p:txBody>
      </p:sp>
      <p:grpSp>
        <p:nvGrpSpPr>
          <p:cNvPr id="24580" name="Group 8"/>
          <p:cNvGrpSpPr>
            <a:grpSpLocks/>
          </p:cNvGrpSpPr>
          <p:nvPr/>
        </p:nvGrpSpPr>
        <p:grpSpPr bwMode="auto">
          <a:xfrm>
            <a:off x="296863" y="466725"/>
            <a:ext cx="6264275" cy="325438"/>
            <a:chOff x="187" y="294"/>
            <a:chExt cx="3946" cy="205"/>
          </a:xfrm>
        </p:grpSpPr>
        <p:sp>
          <p:nvSpPr>
            <p:cNvPr id="24581" name="Rectangle 9"/>
            <p:cNvSpPr>
              <a:spLocks noChangeArrowheads="1"/>
            </p:cNvSpPr>
            <p:nvPr/>
          </p:nvSpPr>
          <p:spPr bwMode="auto">
            <a:xfrm>
              <a:off x="187" y="294"/>
              <a:ext cx="3946" cy="2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endParaRPr lang="ko-KR" altLang="en-US"/>
            </a:p>
          </p:txBody>
        </p:sp>
        <p:sp>
          <p:nvSpPr>
            <p:cNvPr id="24582" name="Line 19"/>
            <p:cNvSpPr>
              <a:spLocks noChangeShapeType="1"/>
            </p:cNvSpPr>
            <p:nvPr/>
          </p:nvSpPr>
          <p:spPr bwMode="auto">
            <a:xfrm>
              <a:off x="323" y="453"/>
              <a:ext cx="3674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583" name="Text Box 20"/>
            <p:cNvSpPr txBox="1">
              <a:spLocks noChangeArrowheads="1"/>
            </p:cNvSpPr>
            <p:nvPr/>
          </p:nvSpPr>
          <p:spPr bwMode="auto">
            <a:xfrm>
              <a:off x="1865" y="325"/>
              <a:ext cx="215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Verdana" panose="020B0604030504040204" pitchFamily="34" charset="0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en-US" altLang="ko-KR" sz="900">
                  <a:latin typeface="나눔고딕" panose="020D0604000000000000" pitchFamily="50" charset="-127"/>
                  <a:ea typeface="나눔고딕" panose="020D0604000000000000" pitchFamily="50" charset="-127"/>
                </a:rPr>
                <a:t>Chapter 1. </a:t>
              </a:r>
              <a:r>
                <a:rPr lang="ko-KR" altLang="en-US" sz="900"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파이썬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79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281A5-C959-433E-AB21-F7B54C5B1F6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75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B617E-1FBE-8CBD-FB46-EA59E58D1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6B01B-6F94-D1F3-B084-C99F8EB34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DBD5-E2A7-6C8B-254E-434D27DBC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589D08-2CC0-973E-C949-E9D209D4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44063A-F295-2B9C-503A-DFA05A7C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310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9F927-B396-6EB1-1FF4-01F95FA1C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1539AD-87F1-B6AF-F196-985709092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CEEACC-EB28-5855-A79B-84494F21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96C2B3-0509-5F7F-CFD6-CFBE62C1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05BF83-8423-5A62-A5B3-479A1720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42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D70A59-9A5F-1030-B6C0-B90D1EAC94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986872-593F-CFC7-198C-09EE07730D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B06012-2B83-DEE6-8DBC-93A1E218B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233051-437A-20CF-1C57-C8354DFC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FA4BF2-42DF-EFCA-840A-5B5091E6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91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-29816" y="1"/>
            <a:ext cx="12221816" cy="6858000"/>
            <a:chOff x="-22362" y="1"/>
            <a:chExt cx="9166362" cy="5143500"/>
          </a:xfrm>
        </p:grpSpPr>
        <p:pic>
          <p:nvPicPr>
            <p:cNvPr id="2" name="그림 1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415E2E35-1979-48C3-B761-7E8509A29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2"/>
            <a:stretch/>
          </p:blipFill>
          <p:spPr>
            <a:xfrm>
              <a:off x="4122057" y="1"/>
              <a:ext cx="5021943" cy="5143500"/>
            </a:xfrm>
            <a:prstGeom prst="rect">
              <a:avLst/>
            </a:prstGeom>
          </p:spPr>
        </p:pic>
        <p:pic>
          <p:nvPicPr>
            <p:cNvPr id="3" name="그림 2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415E2E35-1979-48C3-B761-7E8509A29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678"/>
            <a:stretch/>
          </p:blipFill>
          <p:spPr>
            <a:xfrm>
              <a:off x="-22362" y="1"/>
              <a:ext cx="4144419" cy="5143500"/>
            </a:xfrm>
            <a:prstGeom prst="rect">
              <a:avLst/>
            </a:prstGeom>
          </p:spPr>
        </p:pic>
      </p:grpSp>
      <p:sp>
        <p:nvSpPr>
          <p:cNvPr id="5" name="Rectangle 17">
            <a:extLst>
              <a:ext uri="{FF2B5EF4-FFF2-40B4-BE49-F238E27FC236}">
                <a16:creationId xmlns:a16="http://schemas.microsoft.com/office/drawing/2014/main" id="{DC3115D1-DC7D-4F3B-8685-52740E08D8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9939" y="6582093"/>
            <a:ext cx="55212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ko-KR" sz="1067" dirty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t>&lt;</a:t>
            </a:r>
            <a:fld id="{87EC810E-F784-4439-A0DB-2C7343AB6795}" type="slidenum">
              <a:rPr lang="en-US" altLang="ko-KR" sz="1067" smtClean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1067" dirty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00991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8812B1-B7AA-49A2-97E3-F35EF36C0A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17">
            <a:extLst>
              <a:ext uri="{FF2B5EF4-FFF2-40B4-BE49-F238E27FC236}">
                <a16:creationId xmlns:a16="http://schemas.microsoft.com/office/drawing/2014/main" id="{DC3115D1-DC7D-4F3B-8685-52740E08D8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19939" y="6582093"/>
            <a:ext cx="55212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ko-KR" sz="1067" dirty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t>&lt;</a:t>
            </a:r>
            <a:fld id="{87EC810E-F784-4439-A0DB-2C7343AB6795}" type="slidenum">
              <a:rPr lang="en-US" altLang="ko-KR" sz="1067" smtClean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1067" dirty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7124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BA2E8-5553-A1FD-02CB-33AAC5A8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E4082F-0FD9-38FE-8CF9-0A58AF538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341998-B2E1-07D1-6A7A-A45D4964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0BE64-9CBF-390D-4A76-45F597E3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A37F4-86CC-8A56-D182-4399AE34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01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149D1-8FE5-41D7-9997-38961705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06AEF6-5A41-5DE6-EF12-200227F28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144C2-90C4-D201-0429-A08D9F904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88CF6F-EFDF-3A83-3EF3-1578A2CF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F2C4F-C175-5FAA-1716-8624B114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58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C48717-3D72-6B15-CA0D-96BC0BC5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4A263-0071-9995-FE12-3FD0A2EC1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6D3FBB-ADF7-1EFC-957C-1293803B7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E7CF16-5018-E301-B8A7-9508C5E14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19244B-6039-25F6-4303-883920195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15E04E-2FCE-97DA-8517-6081530E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67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DCCAC-1D76-E84C-5731-17649391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EAE2ED-94CB-E09C-3DC2-5F2220581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F38CF4-6512-0F6E-2D2A-22A9A7FCB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8F2E48-BEB4-7ACB-6F0E-A2556D23D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D3815C-448B-9F43-7BFE-F63C45534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9E537B7-6744-2546-DADC-0D86A4E30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83CE11-E4DA-074F-E4D3-139C733E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470A82-7F68-4632-86D4-2DB8066A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31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8AFD9-457F-E8BB-BAD8-2EDEEBB8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38D889-BC33-C951-D86D-6492E308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0C4E68-2379-A9D5-5F37-214B84B6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5B24D0-63BB-9B40-145F-F2DBDBDC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542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3412FC-B7E3-B573-A87B-FF04B445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F90E5D-43A1-20EA-A505-B1EB8AF64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ABC88-89D8-EE01-2B94-3C212380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1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6A831-2F7A-FB70-8DB2-75F777F4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10F810-E848-70FE-D589-EA59683EB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75B1DC-399D-730C-CD47-531DB38BE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97BB3-B01E-0ABE-9569-05BE3D581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67366-E7EF-3C41-73F8-D34B1A3D8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2D3DAF-C36D-9E82-F866-056D3AB3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4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3AE27-1278-B398-DCF2-E0540439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851184-0DE3-A6C8-3CEF-8F0A2BCA5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487C9-0FA7-D145-F0B9-0BC3039D2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4C2B5A-B2DE-394E-2E05-6A50F137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1262A1-09CA-EFC8-B288-226AE153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775487-A26D-E80E-DC98-35A6CCFC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11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ED19B93-2E4B-C0BC-B187-64EB8411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2F51D1-FC2C-C327-F750-CA4B851BE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580DED-76AC-82D5-1D94-148D25C99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482D7-A251-4761-8167-0D6188335C16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DE805-6B41-018A-CC6B-4B6F088E7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B4CD84-C028-9540-677F-8384AC53E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B5C0E-3698-49C5-A02F-52FACF5392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9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hyperlink" Target="https://www.cursor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8EDF2E4-69A2-5645-809C-BCD115DC9540}"/>
              </a:ext>
            </a:extLst>
          </p:cNvPr>
          <p:cNvSpPr txBox="1">
            <a:spLocks/>
          </p:cNvSpPr>
          <p:nvPr/>
        </p:nvSpPr>
        <p:spPr>
          <a:xfrm>
            <a:off x="599440" y="4461509"/>
            <a:ext cx="6197600" cy="1502411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4533" dirty="0">
                <a:solidFill>
                  <a:schemeClr val="bg1"/>
                </a:solidFill>
                <a:latin typeface="+mn-ea"/>
                <a:ea typeface="+mn-ea"/>
              </a:rPr>
              <a:t>Cursor IDE</a:t>
            </a:r>
            <a:r>
              <a:rPr kumimoji="1" lang="ko-KR" altLang="en-US" sz="4533" dirty="0" err="1">
                <a:solidFill>
                  <a:schemeClr val="bg1"/>
                </a:solidFill>
                <a:latin typeface="+mn-ea"/>
                <a:ea typeface="+mn-ea"/>
              </a:rPr>
              <a:t>를</a:t>
            </a:r>
            <a:r>
              <a:rPr kumimoji="1" lang="ko-KR" altLang="en-US" sz="4533" dirty="0">
                <a:solidFill>
                  <a:schemeClr val="bg1"/>
                </a:solidFill>
                <a:latin typeface="+mn-ea"/>
                <a:ea typeface="+mn-ea"/>
              </a:rPr>
              <a:t> 활용하기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 txBox="1">
            <a:spLocks/>
          </p:cNvSpPr>
          <p:nvPr/>
        </p:nvSpPr>
        <p:spPr>
          <a:xfrm>
            <a:off x="599440" y="3024717"/>
            <a:ext cx="1381760" cy="132503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7200" dirty="0">
                <a:solidFill>
                  <a:schemeClr val="bg1"/>
                </a:solidFill>
                <a:latin typeface="+mn-ea"/>
                <a:ea typeface="+mn-ea"/>
              </a:rPr>
              <a:t>02</a:t>
            </a:r>
            <a:endParaRPr kumimoji="1" lang="ko-KR" altLang="en-US" sz="72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599440" y="4309109"/>
            <a:ext cx="5902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80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42D98-64E9-097B-9064-B66C47B3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E2AE130-A571-6612-1154-C2A450970D24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DAD4BEC-6C91-1BD6-1DDF-1878021F54C3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코드가 생성된 이후에는 중앙의 하단에 있는 </a:t>
            </a:r>
            <a:r>
              <a:rPr lang="en-US" altLang="ko-KR" sz="2400" dirty="0">
                <a:latin typeface="+mn-ea"/>
                <a:ea typeface="+mn-ea"/>
              </a:rPr>
              <a:t>“Accept file”</a:t>
            </a:r>
            <a:r>
              <a:rPr lang="ko-KR" altLang="en-US" sz="2400" dirty="0">
                <a:latin typeface="+mn-ea"/>
                <a:ea typeface="+mn-ea"/>
              </a:rPr>
              <a:t>을</a:t>
            </a:r>
            <a:r>
              <a:rPr lang="en-US" altLang="ko-KR" sz="2400" dirty="0">
                <a:latin typeface="+mn-ea"/>
                <a:ea typeface="+mn-ea"/>
              </a:rPr>
              <a:t> </a:t>
            </a:r>
            <a:r>
              <a:rPr lang="ko-KR" altLang="en-US" sz="2400" dirty="0">
                <a:latin typeface="+mn-ea"/>
                <a:ea typeface="+mn-ea"/>
              </a:rPr>
              <a:t>클릭하면 된다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44283B-4C18-19BA-9A08-3165EA11B0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10" y="1803095"/>
            <a:ext cx="6696944" cy="420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5FA1A0B-4EDB-5847-8044-D1A0CD5BCA9C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2B68E-0529-C643-AA2F-029CFC9D7717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완성된 코드를 실행해 볼 수 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34032E-51B2-C597-FA84-7D071F1D4D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95" y="1807295"/>
            <a:ext cx="5493708" cy="45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10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5FA1A0B-4EDB-5847-8044-D1A0CD5BCA9C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2B68E-0529-C643-AA2F-029CFC9D7717}"/>
              </a:ext>
            </a:extLst>
          </p:cNvPr>
          <p:cNvSpPr txBox="1">
            <a:spLocks/>
          </p:cNvSpPr>
          <p:nvPr/>
        </p:nvSpPr>
        <p:spPr>
          <a:xfrm>
            <a:off x="603886" y="1094529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오른쪽에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채팅창이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뜨면 아래와 같이 입력한다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파이썬에서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pygame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라이브러리를 사용해서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뱀게임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코드를 작성해줘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190F3A-2035-354F-BC2E-66102001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4" y="2047335"/>
            <a:ext cx="6656436" cy="41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3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5FA1A0B-4EDB-5847-8044-D1A0CD5BCA9C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2B68E-0529-C643-AA2F-029CFC9D7717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추가한 빈 파일에 코드를 적용하고</a:t>
            </a:r>
            <a:r>
              <a:rPr lang="en-US" altLang="ko-KR" sz="2400" dirty="0">
                <a:latin typeface="+mn-ea"/>
                <a:ea typeface="+mn-ea"/>
              </a:rPr>
              <a:t>,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Accept file</a:t>
            </a:r>
            <a:r>
              <a:rPr lang="ko-KR" altLang="en-US" sz="2400" dirty="0">
                <a:latin typeface="+mn-ea"/>
                <a:ea typeface="+mn-ea"/>
              </a:rPr>
              <a:t>을 클릭하면 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endParaRPr lang="en-US" altLang="ko-KR" sz="2400" dirty="0"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874705-4923-0B44-9B21-BECD98BF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8" y="1803361"/>
            <a:ext cx="7057295" cy="44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51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5FA1A0B-4EDB-5847-8044-D1A0CD5BCA9C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2B68E-0529-C643-AA2F-029CFC9D7717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코드를 실행해서 결과를 확인한다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BD9CC6-08C6-7742-BC83-C0022BB83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874619"/>
            <a:ext cx="5332205" cy="420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9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5FA1A0B-4EDB-5847-8044-D1A0CD5BCA9C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2B68E-0529-C643-AA2F-029CFC9D7717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7155432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다음과 같이 </a:t>
            </a:r>
            <a:r>
              <a:rPr lang="ko-KR" altLang="en-US" sz="2400" dirty="0" err="1">
                <a:latin typeface="+mn-ea"/>
                <a:ea typeface="+mn-ea"/>
              </a:rPr>
              <a:t>로직을</a:t>
            </a:r>
            <a:r>
              <a:rPr lang="ko-KR" altLang="en-US" sz="2400" dirty="0">
                <a:latin typeface="+mn-ea"/>
                <a:ea typeface="+mn-ea"/>
              </a:rPr>
              <a:t> 변경해도 된다</a:t>
            </a:r>
            <a:r>
              <a:rPr lang="en-US" altLang="ko-KR" sz="2400" dirty="0">
                <a:latin typeface="+mn-ea"/>
                <a:ea typeface="+mn-ea"/>
              </a:rPr>
              <a:t>.</a:t>
            </a:r>
          </a:p>
          <a:p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2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마리의 뱀이 서로 경쟁하면서 사과를 먹도록 사람과 기계가 같이 경쟁하도록 코드를 수정해줘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A5AC46-F03A-3947-A015-26A815AC0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785" y="1360065"/>
            <a:ext cx="3060025" cy="4752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4BDE3-0FE6-4945-A57F-33EB11071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327" y="3152776"/>
            <a:ext cx="3945404" cy="287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6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웹기반의 작업도 가능하고</a:t>
            </a:r>
            <a:r>
              <a:rPr lang="en-US" altLang="ko-KR" sz="2400" dirty="0">
                <a:latin typeface="+mn-ea"/>
                <a:ea typeface="+mn-ea"/>
              </a:rPr>
              <a:t>, Python, JavaScript, </a:t>
            </a:r>
            <a:r>
              <a:rPr lang="en-US" altLang="ko-KR" sz="2400" dirty="0" err="1">
                <a:latin typeface="+mn-ea"/>
                <a:ea typeface="+mn-ea"/>
              </a:rPr>
              <a:t>TypeScrit</a:t>
            </a:r>
            <a:r>
              <a:rPr lang="en-US" altLang="ko-KR" sz="2400" dirty="0">
                <a:latin typeface="+mn-ea"/>
                <a:ea typeface="+mn-ea"/>
              </a:rPr>
              <a:t>, Swift</a:t>
            </a:r>
            <a:r>
              <a:rPr lang="ko-KR" altLang="en-US" sz="2400" dirty="0">
                <a:latin typeface="+mn-ea"/>
                <a:ea typeface="+mn-ea"/>
              </a:rPr>
              <a:t>와</a:t>
            </a:r>
            <a:r>
              <a:rPr lang="en-US" altLang="ko-KR" sz="2400" dirty="0">
                <a:latin typeface="+mn-ea"/>
                <a:ea typeface="+mn-ea"/>
              </a:rPr>
              <a:t> SwiftUI </a:t>
            </a:r>
            <a:r>
              <a:rPr lang="ko-KR" altLang="en-US" sz="2400" dirty="0">
                <a:latin typeface="+mn-ea"/>
                <a:ea typeface="+mn-ea"/>
              </a:rPr>
              <a:t>다양한 언어와 프레임워크를 사용할 수 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  <a:p>
            <a:endParaRPr lang="en-US" altLang="ko-KR" sz="2400" dirty="0">
              <a:latin typeface="+mn-ea"/>
              <a:ea typeface="+mn-ea"/>
            </a:endParaRPr>
          </a:p>
          <a:p>
            <a:r>
              <a:rPr lang="ko-KR" altLang="en-US" sz="2400" dirty="0">
                <a:latin typeface="+mn-ea"/>
                <a:ea typeface="+mn-ea"/>
              </a:rPr>
              <a:t>웹 </a:t>
            </a:r>
            <a:r>
              <a:rPr lang="ko-KR" altLang="en-US" sz="2400" dirty="0" err="1">
                <a:latin typeface="+mn-ea"/>
                <a:ea typeface="+mn-ea"/>
              </a:rPr>
              <a:t>크롤링에도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Cursor IDE</a:t>
            </a:r>
            <a:r>
              <a:rPr lang="ko-KR" altLang="en-US" sz="2400" dirty="0">
                <a:latin typeface="+mn-ea"/>
                <a:ea typeface="+mn-ea"/>
              </a:rPr>
              <a:t>를 활용할 수 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  <a:p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데이터 분석도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Cursor IDE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를 충분히 활용해서 작업할 수 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한계를 두지 말고 다양한 환경에서 테스트해 볼 필요가 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17229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처음에는 개발하려는 프로젝트의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PRD(Product Requirements Document)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문서를 요청한다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" altLang="ko-KR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to-do-list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폴더를 만들고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오늘의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할일을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관리하는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웹페이지를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만들기 위한 </a:t>
            </a:r>
            <a:r>
              <a:rPr lang="en" altLang="ko-KR" sz="2400" b="0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PRD.md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파일을 먼저 생성해줘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D70F25-6BBE-D844-AA85-0CFB8D3E2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31" y="3073957"/>
            <a:ext cx="6004237" cy="32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next.js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, typescript,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shadcn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기반으로 웹 페이지를 만들 준비를 해줘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752963-BDFA-F24D-B9A3-60730E7B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404" y="1728397"/>
            <a:ext cx="8193796" cy="458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98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UI/UX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변경하기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New York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스타일로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todolist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웹페이지의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디자인까지만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구현해줘 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Default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스타일로 변경해줘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4A0EF-D631-7C4B-A632-745FEF61B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65" y="2670567"/>
            <a:ext cx="5030452" cy="36151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A1D748-57FF-8140-8F50-6A0BFF57C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73" y="2586208"/>
            <a:ext cx="4137266" cy="37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8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ChangeArrowheads="1"/>
          </p:cNvSpPr>
          <p:nvPr/>
        </p:nvSpPr>
        <p:spPr>
          <a:xfrm>
            <a:off x="237067" y="146049"/>
            <a:ext cx="7020983" cy="60324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 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환경 </a:t>
            </a:r>
            <a:r>
              <a:rPr kumimoji="1" lang="ko-KR" altLang="en-US" sz="3467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셋팅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F2B68E-0529-C643-AA2F-029CFC9D7717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9376769" cy="43497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-186262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hlinkClick r:id="rId4"/>
              </a:rPr>
              <a:t>https://www.cursor.com/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86262" indent="-186262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Visual Studio Code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</a:t>
            </a:r>
            <a:r>
              <a:rPr kumimoji="1"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익스텐션과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환경을 그대로 가져간다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86262" indent="-186262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전체 프로젝트 파일들을 인식해서 규모가 큰 프로그램을 작성할 경우 유리하다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86262" indent="-186262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endParaRPr kumimoji="1"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E6CE67-0CC3-4341-8FF2-67A7BEB4A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136" y="3152730"/>
            <a:ext cx="7785843" cy="30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5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mcp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(Model Context Protocol)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을 사용하면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LLM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에 외부 리소스를 등록해서 사용할 수 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AI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에 손과 발의 역할을 수행할 수 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.cursor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폴더 아래에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mcp.json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파일을 생성해서 아래와 같이 복사한다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{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    "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mcpServers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": {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      "playwright": {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        "command": "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npx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",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        "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args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": [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          "@playwright/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mcp@latest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"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        ]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3857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Cursor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의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셋팅을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보면 아래와 같이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MCP Tools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이 추가되어 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0465E0-6227-0640-81F0-A87DA982F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64" y="1837509"/>
            <a:ext cx="8902276" cy="433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96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72043" y="1187330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" altLang="ko-KR" sz="2400" b="0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mcp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에 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셋팅된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en" altLang="ko-KR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playwright</a:t>
            </a:r>
            <a:r>
              <a:rPr lang="ko-KR" altLang="en-US" sz="2400" b="0" i="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를</a:t>
            </a:r>
            <a:r>
              <a:rPr lang="ko-KR" altLang="en-US" sz="2400" b="0" i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사용해서 자동으로 테스트해줘</a:t>
            </a:r>
            <a:endParaRPr lang="en-US" altLang="ko-KR" sz="2400" b="0" i="0" dirty="0"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BC3308-09A5-8E4D-B803-945A81B72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7" y="1781876"/>
            <a:ext cx="8687404" cy="40912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76C18C-2295-734A-87DA-2BAF2BA8F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252" y="3063239"/>
            <a:ext cx="2506978" cy="31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Supabase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사용하면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백엔드의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데이터베이스도 연동할 수 있다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New project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로 새로운 프로젝트를 생성한다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0B74B8-EBB1-224B-B7F2-14E2DEB66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09" y="2209418"/>
            <a:ext cx="8706585" cy="359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41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프로젝트명에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“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DemoToDoList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”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입력한다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지역은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Seoul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을 선택한다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E1FCD-6934-034B-84C1-6F02A5EC4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11" y="1700776"/>
            <a:ext cx="5105608" cy="43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5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Project URL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과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API Key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복사해서 사용하면 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88FD6D-39E5-E84C-8164-9ED51FF0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20" y="2009184"/>
            <a:ext cx="6304296" cy="430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1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3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supabase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mcp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셋팅을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사용해서 이 앱의 데이터 저장을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supabase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에 하도록 코드를 수정해줘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CC17DC-0CBF-854E-8C5A-0ADDCF9F3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49" y="1870368"/>
            <a:ext cx="3192294" cy="438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87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생성된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SQL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구문을 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Supabase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웹사이트의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SQL Editor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에 복사해서 실행한다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9007E6-F174-654F-81A9-F5861669E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17" y="1802674"/>
            <a:ext cx="8600165" cy="40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8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왼쪽의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SQL Editor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클릭해서 편집에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붙여넣고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Run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을 클릭한다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2366C8-9C5C-074C-99BA-CC7876E01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6" y="2011025"/>
            <a:ext cx="6499585" cy="415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76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프로젝트 폴더에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en-US" altLang="ko-KR" sz="2400" dirty="0" err="1">
                <a:solidFill>
                  <a:schemeClr val="tx1"/>
                </a:solidFill>
                <a:latin typeface="+mn-ea"/>
                <a:ea typeface="+mn-ea"/>
              </a:rPr>
              <a:t>env.local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파일을 생성해서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URL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과 </a:t>
            </a:r>
            <a:r>
              <a:rPr lang="ko-KR" altLang="en-US" sz="2400" dirty="0" err="1">
                <a:solidFill>
                  <a:schemeClr val="tx1"/>
                </a:solidFill>
                <a:latin typeface="+mn-ea"/>
                <a:ea typeface="+mn-ea"/>
              </a:rPr>
              <a:t>엑세스토큰을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복사한다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1F511-31F8-B842-AEB9-8F762394E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20" y="1788882"/>
            <a:ext cx="7155917" cy="420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3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5FA1A0B-4EDB-5847-8044-D1A0CD5BCA9C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0F2B68E-0529-C643-AA2F-029CFC9D7717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윈도우에 설치할 경우 </a:t>
            </a:r>
            <a:r>
              <a:rPr lang="en-US" altLang="ko-KR" sz="2400" dirty="0">
                <a:latin typeface="+mn-ea"/>
                <a:ea typeface="+mn-ea"/>
              </a:rPr>
              <a:t>“</a:t>
            </a:r>
            <a:r>
              <a:rPr lang="ko-KR" altLang="en-US" sz="2400" dirty="0">
                <a:latin typeface="+mn-ea"/>
                <a:ea typeface="+mn-ea"/>
              </a:rPr>
              <a:t>관리자 권한으로 실행</a:t>
            </a:r>
            <a:r>
              <a:rPr lang="en-US" altLang="ko-KR" sz="2400" dirty="0">
                <a:latin typeface="+mn-ea"/>
                <a:ea typeface="+mn-ea"/>
              </a:rPr>
              <a:t>”</a:t>
            </a:r>
            <a:r>
              <a:rPr lang="ko-KR" altLang="en-US" sz="2400" dirty="0">
                <a:latin typeface="+mn-ea"/>
                <a:ea typeface="+mn-ea"/>
              </a:rPr>
              <a:t>이 필요하다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EEE822-0866-2B74-27D9-0D63F0ACA3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59" y="1798457"/>
            <a:ext cx="5477248" cy="425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29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웹페이지에서 입력을 하고 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DB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에 추가된 것을 확인한다</a:t>
            </a:r>
            <a:r>
              <a:rPr lang="en-US" altLang="ko-KR" sz="24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538A39-E7D9-8B45-B084-1997865D7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8" y="2026133"/>
            <a:ext cx="3543083" cy="3670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257BE6-B383-3C4D-B27B-4A5BAD74D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47" y="2026133"/>
            <a:ext cx="6868849" cy="21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24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파이썬으로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크롤링하는 코드를 작성해서 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PyQt5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로 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GUI</a:t>
            </a:r>
            <a:r>
              <a:rPr lang="ko-KR" altLang="en-US" sz="24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추가하고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결과물을 엑셀 파일로 저장하는 앱을 만들기 </a:t>
            </a:r>
            <a:endParaRPr lang="en-US" altLang="ko-KR" sz="2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089A5E-1319-F245-8EA2-5485CCCA5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77" y="1996952"/>
            <a:ext cx="6424640" cy="41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태그가 복잡한 경우는 결과가 제대로 출력이 안됨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정보를 추가로 알려주어야 한다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크롬 </a:t>
            </a:r>
            <a:r>
              <a:rPr lang="ko-KR" altLang="en-US" sz="24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브라우져에서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F12</a:t>
            </a:r>
            <a:r>
              <a:rPr lang="ko-KR" altLang="en-US" sz="24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클릭해서 개발자 도구를 사용해서 태그를 복사한다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8798AE-88C4-D34C-803B-0DD27F511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147" y="2486237"/>
            <a:ext cx="6447762" cy="34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29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단계별로 진행을 해야 코드가 잘 생성된다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1)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일단 크롤링하는 코드를 작성하도록 시킨다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2)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GUI</a:t>
            </a:r>
            <a:r>
              <a:rPr lang="ko-KR" altLang="en-US" sz="24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추가한다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3)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엑셀 파일로 저장하도록 기능을 추가한다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940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완성된 </a:t>
            </a:r>
            <a:r>
              <a:rPr lang="ko-KR" altLang="en-US" sz="24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기반의 앱</a:t>
            </a:r>
            <a:endParaRPr lang="en-US" altLang="ko-KR" sz="2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실행파일로 만들어서 배포도 가능하다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93F5F8-EED8-E34A-83EA-4B875912D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131" y="2095893"/>
            <a:ext cx="5831487" cy="42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55BAA-429D-8818-817D-E5CBDB94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77BF9B7-0B91-01B1-26FF-266059FA1168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076563-9A82-5AC2-74DE-0CA23BDE236B}"/>
              </a:ext>
            </a:extLst>
          </p:cNvPr>
          <p:cNvSpPr txBox="1">
            <a:spLocks/>
          </p:cNvSpPr>
          <p:nvPr/>
        </p:nvSpPr>
        <p:spPr>
          <a:xfrm>
            <a:off x="537209" y="1161204"/>
            <a:ext cx="10804187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Human + AI(LLM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엔진</a:t>
            </a:r>
            <a:r>
              <a:rPr lang="en-US" altLang="ko-KR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4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의 협업의 시대 </a:t>
            </a:r>
            <a:endParaRPr lang="en-US" altLang="ko-KR" sz="24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E5E0BA-49C1-0349-B22F-A574BAB0D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82" y="1716151"/>
            <a:ext cx="8695197" cy="459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1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68729-D7EC-314A-EAA5-C6CDAE44B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36783CF-00BC-2BFF-767E-3EE71DC136DD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D3C2BD-69FD-C90D-112F-8D77AB42F4D0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ko-KR" sz="2400" dirty="0">
                <a:latin typeface="+mn-ea"/>
                <a:ea typeface="+mn-ea"/>
              </a:rPr>
              <a:t>“</a:t>
            </a:r>
            <a:r>
              <a:rPr lang="ko-KR" altLang="en-US" sz="2400" dirty="0">
                <a:latin typeface="+mn-ea"/>
                <a:ea typeface="+mn-ea"/>
              </a:rPr>
              <a:t>바탕 화면에 바로가기 만들기</a:t>
            </a:r>
            <a:r>
              <a:rPr lang="en-US" altLang="ko-KR" sz="2400" dirty="0">
                <a:latin typeface="+mn-ea"/>
                <a:ea typeface="+mn-ea"/>
              </a:rPr>
              <a:t>”</a:t>
            </a:r>
            <a:r>
              <a:rPr lang="ko-KR" altLang="en-US" sz="2400" dirty="0">
                <a:latin typeface="+mn-ea"/>
                <a:ea typeface="+mn-ea"/>
              </a:rPr>
              <a:t>를 클릭하면 편리하다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71DAFC-207B-14DC-2A17-4A00C8B7D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94" y="1695341"/>
            <a:ext cx="5651950" cy="43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18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202AD-C0AC-303E-F095-69B3B0A2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752AD72-CE0A-7581-25F9-56EADE62E4D4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F682112-075E-073E-D15A-47EF50009D9F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구글의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gmail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계정이 있으면 바로 연동이 된다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F1A52F-A123-C903-E19A-5640537C6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13" y="1905545"/>
            <a:ext cx="4574667" cy="29730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6A8951-EF67-DF14-1CD1-A5CB82CB50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82" y="1905545"/>
            <a:ext cx="3324045" cy="417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4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8898A-5583-5011-43A1-28D36394D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9B1588D-9EFF-4171-4AAA-54D69599B38A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51F981C-4F9B-DBF4-157F-119B5E093CE2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기존에 비주얼 스튜디오 코드를 사용했던 경우라면 그대로 환경을 </a:t>
            </a:r>
            <a:r>
              <a:rPr lang="en-US" altLang="ko-KR" sz="2400" dirty="0">
                <a:latin typeface="+mn-ea"/>
                <a:ea typeface="+mn-ea"/>
              </a:rPr>
              <a:t>Import</a:t>
            </a:r>
            <a:r>
              <a:rPr lang="ko-KR" altLang="en-US" sz="2400" dirty="0">
                <a:latin typeface="+mn-ea"/>
                <a:ea typeface="+mn-ea"/>
              </a:rPr>
              <a:t>할 수 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r>
              <a:rPr lang="ko-KR" altLang="en-US" sz="2400" dirty="0">
                <a:latin typeface="+mn-ea"/>
                <a:ea typeface="+mn-ea"/>
              </a:rPr>
              <a:t>물론 단독으로 설치해서 사용해도 된다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030CBF-FB48-444A-8A81-39F71E0D00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19" y="2289840"/>
            <a:ext cx="4388410" cy="285150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55EB73-C38B-3ADB-8770-329824272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83" y="2289840"/>
            <a:ext cx="4435284" cy="285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90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C501-E1D9-A31D-0B00-08BD42C66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8B41D36-A8A0-493E-2E02-1868A8E047F5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8A21953-E868-5066-68F1-490A28688A9A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기존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Extension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Import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받는 경우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publisher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를 신뢰할 수 있는지를 확인한다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3093EC-D77B-E8D7-B907-DD33896F2F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17" y="1925032"/>
            <a:ext cx="6090232" cy="422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A581D-D089-C1ED-C464-DCCCA735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681DF5F-0FC0-F99A-761B-948AED2C9A29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4975027-5B5B-E507-2EBB-E1E8AD851E67}"/>
              </a:ext>
            </a:extLst>
          </p:cNvPr>
          <p:cNvSpPr txBox="1">
            <a:spLocks/>
          </p:cNvSpPr>
          <p:nvPr/>
        </p:nvSpPr>
        <p:spPr>
          <a:xfrm>
            <a:off x="537210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atinLnBrk="1"/>
            <a:r>
              <a:rPr lang="en-US" altLang="ko-KR" sz="2400" dirty="0">
                <a:latin typeface="+mn-ea"/>
                <a:ea typeface="+mn-ea"/>
              </a:rPr>
              <a:t>Data Sharing</a:t>
            </a:r>
            <a:r>
              <a:rPr lang="ko-KR" altLang="ko-KR" sz="2400" dirty="0">
                <a:latin typeface="+mn-ea"/>
                <a:ea typeface="+mn-ea"/>
              </a:rPr>
              <a:t>의 경우 내가 사용하는 코드를 커서의 학습에 사용하겠다는 내용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r>
              <a:rPr lang="ko-KR" altLang="ko-KR" sz="2400" dirty="0">
                <a:latin typeface="+mn-ea"/>
                <a:ea typeface="+mn-ea"/>
              </a:rPr>
              <a:t>필요하다면 보안상 꺼둘 수 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  <a:endParaRPr lang="ko-KR" altLang="ko-KR" sz="2400" dirty="0"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248D8E-9CE8-084D-6DE8-9E98507788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48" y="2133054"/>
            <a:ext cx="5683825" cy="369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5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10458-6E7E-6763-0AF4-6ECF531C0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112BECD-011F-B520-B32F-42FB70BF0CFD}"/>
              </a:ext>
            </a:extLst>
          </p:cNvPr>
          <p:cNvSpPr txBox="1">
            <a:spLocks/>
          </p:cNvSpPr>
          <p:nvPr/>
        </p:nvSpPr>
        <p:spPr>
          <a:xfrm>
            <a:off x="237067" y="141818"/>
            <a:ext cx="10515600" cy="13250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Cursor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1" lang="en-US" altLang="ko-KR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IDE</a:t>
            </a:r>
            <a:r>
              <a:rPr kumimoji="1" lang="ko-KR" altLang="en-US" sz="346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활용하기 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E8560F1-EDF8-90C6-6CC3-56E79DE64C65}"/>
              </a:ext>
            </a:extLst>
          </p:cNvPr>
          <p:cNvSpPr txBox="1">
            <a:spLocks/>
          </p:cNvSpPr>
          <p:nvPr/>
        </p:nvSpPr>
        <p:spPr>
          <a:xfrm>
            <a:off x="532129" y="1161204"/>
            <a:ext cx="11127741" cy="515069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rmAutofit/>
          </a:bodyPr>
          <a:lstStyle>
            <a:lvl1pPr marL="139700" indent="-13970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Font typeface="Arial" panose="020B0604020202020204" pitchFamily="34" charset="0"/>
              <a:buBlip>
                <a:blip r:embed="rId2"/>
              </a:buBlip>
              <a:defRPr kumimoji="1" sz="1800">
                <a:solidFill>
                  <a:schemeClr val="tx1">
                    <a:lumMod val="75000"/>
                    <a:lumOff val="25000"/>
                  </a:schemeClr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defRPr>
            </a:lvl1pPr>
            <a:lvl2pPr marL="450850" lvl="1" indent="-184150" fontAlgn="base" latinLnBrk="0">
              <a:lnSpc>
                <a:spcPct val="90000"/>
              </a:lnSpc>
              <a:spcBef>
                <a:spcPct val="0"/>
              </a:spcBef>
              <a:spcAft>
                <a:spcPct val="25000"/>
              </a:spcAft>
              <a:buClr>
                <a:schemeClr val="tx1">
                  <a:lumMod val="85000"/>
                  <a:lumOff val="15000"/>
                </a:schemeClr>
              </a:buClr>
              <a:buSzPct val="120000"/>
              <a:buFont typeface="맑은 고딕" panose="020B0503020000020004" pitchFamily="50" charset="-127"/>
              <a:buChar char="-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/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오른쪽에 </a:t>
            </a:r>
            <a:r>
              <a:rPr lang="en-US" altLang="ko-KR" sz="2400" dirty="0">
                <a:latin typeface="+mn-ea"/>
                <a:ea typeface="+mn-ea"/>
              </a:rPr>
              <a:t>LLM</a:t>
            </a:r>
            <a:r>
              <a:rPr lang="ko-KR" altLang="en-US" sz="2400" dirty="0">
                <a:latin typeface="+mn-ea"/>
                <a:ea typeface="+mn-ea"/>
              </a:rPr>
              <a:t>에 질문하는 채팅창이 출력된다</a:t>
            </a:r>
            <a:r>
              <a:rPr lang="en-US" altLang="ko-KR" sz="2400" dirty="0">
                <a:latin typeface="+mn-ea"/>
                <a:ea typeface="+mn-ea"/>
              </a:rPr>
              <a:t>. “HTML5,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CSS3,</a:t>
            </a:r>
            <a:r>
              <a:rPr lang="ko-KR" altLang="en-US" sz="2400" dirty="0">
                <a:latin typeface="+mn-ea"/>
                <a:ea typeface="+mn-ea"/>
              </a:rPr>
              <a:t> </a:t>
            </a:r>
            <a:r>
              <a:rPr lang="en-US" altLang="ko-KR" sz="2400" dirty="0" err="1">
                <a:latin typeface="+mn-ea"/>
                <a:ea typeface="+mn-ea"/>
              </a:rPr>
              <a:t>Javascript</a:t>
            </a:r>
            <a:r>
              <a:rPr lang="ko-KR" altLang="en-US" sz="2400" dirty="0">
                <a:latin typeface="+mn-ea"/>
                <a:ea typeface="+mn-ea"/>
              </a:rPr>
              <a:t>기반으로 </a:t>
            </a:r>
            <a:r>
              <a:rPr lang="ko-KR" altLang="en-US" sz="2400" dirty="0" err="1">
                <a:latin typeface="+mn-ea"/>
                <a:ea typeface="+mn-ea"/>
              </a:rPr>
              <a:t>테트리스</a:t>
            </a:r>
            <a:r>
              <a:rPr lang="ko-KR" altLang="en-US" sz="2400" dirty="0">
                <a:latin typeface="+mn-ea"/>
                <a:ea typeface="+mn-ea"/>
              </a:rPr>
              <a:t> 게임을 작성해줘</a:t>
            </a:r>
            <a:r>
              <a:rPr lang="en-US" altLang="ko-KR" sz="2400" dirty="0">
                <a:latin typeface="+mn-ea"/>
                <a:ea typeface="+mn-ea"/>
              </a:rPr>
              <a:t>“</a:t>
            </a:r>
            <a:r>
              <a:rPr lang="ko-KR" altLang="en-US" sz="2400" dirty="0">
                <a:latin typeface="+mn-ea"/>
                <a:ea typeface="+mn-ea"/>
              </a:rPr>
              <a:t>라고 입력합니다</a:t>
            </a:r>
            <a:r>
              <a:rPr lang="en-US" altLang="ko-KR" sz="2400" dirty="0">
                <a:latin typeface="+mn-ea"/>
                <a:ea typeface="+mn-ea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E5C97C-D6C2-B1D1-56E2-BF9A8A56D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004" y="1958969"/>
            <a:ext cx="6530195" cy="43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90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803</Words>
  <Application>Microsoft Office PowerPoint</Application>
  <PresentationFormat>와이드스크린</PresentationFormat>
  <Paragraphs>109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a타이틀고딕1</vt:lpstr>
      <vt:lpstr>굴림체</vt:lpstr>
      <vt:lpstr>나눔고딕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종덕 김</dc:creator>
  <cp:lastModifiedBy>종덕 김</cp:lastModifiedBy>
  <cp:revision>33</cp:revision>
  <dcterms:created xsi:type="dcterms:W3CDTF">2025-08-14T23:43:35Z</dcterms:created>
  <dcterms:modified xsi:type="dcterms:W3CDTF">2025-09-03T09:54:15Z</dcterms:modified>
</cp:coreProperties>
</file>